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2" r:id="rId5"/>
    <p:sldId id="260" r:id="rId6"/>
    <p:sldId id="261" r:id="rId7"/>
    <p:sldId id="264" r:id="rId8"/>
    <p:sldId id="258" r:id="rId9"/>
    <p:sldId id="338" r:id="rId10"/>
  </p:sldIdLst>
  <p:sldSz cx="12192000" cy="6858000"/>
  <p:notesSz cx="6858000" cy="9144000"/>
  <p:embeddedFontLst>
    <p:embeddedFont>
      <p:font typeface="AppleSDGothicNeoB00" panose="02000503000000000000" pitchFamily="2" charset="-127"/>
      <p:regular r:id="rId12"/>
    </p:embeddedFont>
    <p:embeddedFont>
      <p:font typeface="AppleSDGothicNeoEB00" panose="02000503000000000000" pitchFamily="2" charset="-127"/>
      <p:regular r:id="rId13"/>
    </p:embeddedFont>
    <p:embeddedFont>
      <p:font typeface="AppleSDGothicNeoM00" panose="02000503000000000000" pitchFamily="2" charset="-127"/>
      <p:regular r:id="rId14"/>
    </p:embeddedFont>
    <p:embeddedFont>
      <p:font typeface="Sequel Sans Black Body" panose="020B0600000101010101" charset="0"/>
      <p:regular r:id="rId15"/>
    </p:embeddedFont>
    <p:embeddedFont>
      <p:font typeface="Sequel Sans Semi Bold Body" panose="020B0600000101010101" charset="0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A498"/>
    <a:srgbClr val="EA514E"/>
    <a:srgbClr val="F0A724"/>
    <a:srgbClr val="28223F"/>
    <a:srgbClr val="171520"/>
    <a:srgbClr val="6656A0"/>
    <a:srgbClr val="FBD2C5"/>
    <a:srgbClr val="F15423"/>
    <a:srgbClr val="F4AF80"/>
    <a:srgbClr val="2A23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>
        <p:scale>
          <a:sx n="66" d="100"/>
          <a:sy n="66" d="100"/>
        </p:scale>
        <p:origin x="1518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340" y="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C93DF-D05F-4D65-94B9-7846AC4250A1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2F20AF-6BCE-4083-AEB1-A8196AD53E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62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683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22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34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720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40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94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323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116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120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213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678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EEA7B-7C8D-489C-A22A-C45A08BB0179}" type="datetimeFigureOut">
              <a:rPr lang="ko-KR" altLang="en-US" smtClean="0"/>
              <a:t>2023-01-13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429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1B1F24"/>
            </a:gs>
            <a:gs pos="0">
              <a:srgbClr val="2A234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2687054" y="1775097"/>
            <a:ext cx="6817892" cy="1797191"/>
            <a:chOff x="2687054" y="2032275"/>
            <a:chExt cx="6817892" cy="1797191"/>
          </a:xfrm>
        </p:grpSpPr>
        <p:sp>
          <p:nvSpPr>
            <p:cNvPr id="4" name="TextBox 3"/>
            <p:cNvSpPr txBox="1"/>
            <p:nvPr/>
          </p:nvSpPr>
          <p:spPr>
            <a:xfrm>
              <a:off x="4199487" y="2032275"/>
              <a:ext cx="37930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</a:t>
              </a:r>
              <a:endParaRPr lang="ko-KR" altLang="en-US" sz="24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687054" y="2259806"/>
              <a:ext cx="681789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600" dirty="0">
                  <a:solidFill>
                    <a:schemeClr val="bg1"/>
                  </a:solidFill>
                  <a:latin typeface="Sequel Sans Black Body" panose="020B0703050000020004" pitchFamily="34" charset="0"/>
                </a:rPr>
                <a:t>Neuti Soft</a:t>
              </a:r>
              <a:endParaRPr lang="ko-KR" altLang="en-US" sz="9600" dirty="0">
                <a:solidFill>
                  <a:schemeClr val="bg1"/>
                </a:solidFill>
                <a:latin typeface="Sequel Sans Black Body" panose="020B0703050000020004" pitchFamily="34" charset="0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799540" y="3636648"/>
            <a:ext cx="45929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Neuti Soft </a:t>
            </a:r>
            <a:r>
              <a:rPr lang="ko-KR" altLang="en-US" sz="3200" dirty="0">
                <a:solidFill>
                  <a:schemeClr val="bg1">
                    <a:lumMod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실전 투자 교육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3414713" y="4614863"/>
            <a:ext cx="5257800" cy="8572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95620" y="4816969"/>
            <a:ext cx="28007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00</a:t>
            </a:r>
            <a:r>
              <a:rPr lang="ko-KR" altLang="en-US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 </a:t>
            </a:r>
            <a:r>
              <a:rPr lang="ko-KR" altLang="en-US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2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오리엔테이션</a:t>
            </a:r>
          </a:p>
        </p:txBody>
      </p:sp>
    </p:spTree>
    <p:extLst>
      <p:ext uri="{BB962C8B-B14F-4D97-AF65-F5344CB8AC3E}">
        <p14:creationId xmlns:p14="http://schemas.microsoft.com/office/powerpoint/2010/main" val="404579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246502" cy="492919"/>
            <a:chOff x="0" y="6365081"/>
            <a:chExt cx="12246502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917292" y="6442263"/>
              <a:ext cx="132921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Lecture 00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5768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1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1FA2319-82BE-E480-ACDB-824B88B8786F}"/>
              </a:ext>
            </a:extLst>
          </p:cNvPr>
          <p:cNvGrpSpPr/>
          <p:nvPr/>
        </p:nvGrpSpPr>
        <p:grpSpPr>
          <a:xfrm>
            <a:off x="2348027" y="2627427"/>
            <a:ext cx="7495963" cy="1603147"/>
            <a:chOff x="2348027" y="2780198"/>
            <a:chExt cx="7495963" cy="1603147"/>
          </a:xfrm>
        </p:grpSpPr>
        <p:sp>
          <p:nvSpPr>
            <p:cNvPr id="15" name="TextBox 14"/>
            <p:cNvSpPr txBox="1"/>
            <p:nvPr/>
          </p:nvSpPr>
          <p:spPr>
            <a:xfrm>
              <a:off x="4260402" y="2780198"/>
              <a:ext cx="367119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5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코인 투자란</a:t>
              </a:r>
              <a:r>
                <a:rPr lang="en-US" altLang="ko-KR" sz="5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?</a:t>
              </a:r>
              <a:endParaRPr lang="ko-KR" altLang="en-US" sz="5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348027" y="3798570"/>
              <a:ext cx="749596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‘</a:t>
              </a:r>
              <a:r>
                <a:rPr lang="ko-KR" altLang="en-US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투자</a:t>
              </a:r>
              <a:r>
                <a:rPr lang="en-US" altLang="ko-KR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’</a:t>
              </a:r>
              <a:r>
                <a:rPr lang="ko-KR" altLang="en-US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와 </a:t>
              </a:r>
              <a:r>
                <a:rPr lang="en-US" altLang="ko-KR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‘</a:t>
              </a:r>
              <a:r>
                <a:rPr lang="ko-KR" altLang="en-US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투기</a:t>
              </a:r>
              <a:r>
                <a:rPr lang="en-US" altLang="ko-KR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’</a:t>
              </a:r>
              <a:r>
                <a:rPr lang="ko-KR" altLang="en-US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의 차이가 한끝 차이인 의사결정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2723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6891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2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506E82C-2BC0-48B3-1E3D-C1076F4B55E5}"/>
              </a:ext>
            </a:extLst>
          </p:cNvPr>
          <p:cNvGrpSpPr/>
          <p:nvPr/>
        </p:nvGrpSpPr>
        <p:grpSpPr>
          <a:xfrm>
            <a:off x="2947162" y="2276966"/>
            <a:ext cx="6242026" cy="830997"/>
            <a:chOff x="2947162" y="2276966"/>
            <a:chExt cx="6242026" cy="830997"/>
          </a:xfrm>
        </p:grpSpPr>
        <p:sp>
          <p:nvSpPr>
            <p:cNvPr id="15" name="TextBox 14"/>
            <p:cNvSpPr txBox="1"/>
            <p:nvPr/>
          </p:nvSpPr>
          <p:spPr>
            <a:xfrm>
              <a:off x="5622931" y="2276966"/>
              <a:ext cx="90922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VS</a:t>
              </a:r>
              <a:endPara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7162" y="2303145"/>
              <a:ext cx="667777" cy="667777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89418" y="2337148"/>
              <a:ext cx="599770" cy="599770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FABF1E3-CEC8-9E60-7D9C-9BF287479801}"/>
              </a:ext>
            </a:extLst>
          </p:cNvPr>
          <p:cNvGrpSpPr/>
          <p:nvPr/>
        </p:nvGrpSpPr>
        <p:grpSpPr>
          <a:xfrm>
            <a:off x="2874736" y="3354443"/>
            <a:ext cx="7196144" cy="338554"/>
            <a:chOff x="2874736" y="3354443"/>
            <a:chExt cx="7196144" cy="338554"/>
          </a:xfrm>
        </p:grpSpPr>
        <p:sp>
          <p:nvSpPr>
            <p:cNvPr id="10" name="TextBox 9"/>
            <p:cNvSpPr txBox="1"/>
            <p:nvPr/>
          </p:nvSpPr>
          <p:spPr>
            <a:xfrm>
              <a:off x="5299149" y="3354443"/>
              <a:ext cx="15937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거래 시간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874736" y="3354443"/>
              <a:ext cx="7697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24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시간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707733" y="3354443"/>
              <a:ext cx="23631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오전 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9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 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~ 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오후 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3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 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30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분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8E78569B-A3C7-3BB1-1419-6AEAF4935A02}"/>
              </a:ext>
            </a:extLst>
          </p:cNvPr>
          <p:cNvGrpSpPr/>
          <p:nvPr/>
        </p:nvGrpSpPr>
        <p:grpSpPr>
          <a:xfrm>
            <a:off x="2959791" y="4294496"/>
            <a:ext cx="6757726" cy="338554"/>
            <a:chOff x="2959791" y="4294496"/>
            <a:chExt cx="6757726" cy="338554"/>
          </a:xfrm>
        </p:grpSpPr>
        <p:sp>
          <p:nvSpPr>
            <p:cNvPr id="17" name="TextBox 16"/>
            <p:cNvSpPr txBox="1"/>
            <p:nvPr/>
          </p:nvSpPr>
          <p:spPr>
            <a:xfrm>
              <a:off x="5299148" y="4294496"/>
              <a:ext cx="15937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상한가와 하한가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959791" y="4294496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없음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001983" y="4294496"/>
              <a:ext cx="17155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 최대 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30% 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등락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81312EC-1C88-3961-EF00-2FF1072E1CFD}"/>
              </a:ext>
            </a:extLst>
          </p:cNvPr>
          <p:cNvGrpSpPr/>
          <p:nvPr/>
        </p:nvGrpSpPr>
        <p:grpSpPr>
          <a:xfrm>
            <a:off x="2228023" y="5234548"/>
            <a:ext cx="7494305" cy="338554"/>
            <a:chOff x="2228023" y="5234548"/>
            <a:chExt cx="7494305" cy="338554"/>
          </a:xfrm>
        </p:grpSpPr>
        <p:sp>
          <p:nvSpPr>
            <p:cNvPr id="11" name="TextBox 10"/>
            <p:cNvSpPr txBox="1"/>
            <p:nvPr/>
          </p:nvSpPr>
          <p:spPr>
            <a:xfrm>
              <a:off x="5299147" y="5234548"/>
              <a:ext cx="15937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구매 단위의 차이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228023" y="5234548"/>
              <a:ext cx="20040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소수점 단위 거래 가능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997176" y="5234548"/>
              <a:ext cx="17251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1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주 단위 거래 가능</a:t>
              </a: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446878" y="1243972"/>
            <a:ext cx="52982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코인과 주식의 차이점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52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6891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2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79D7923-EACF-F66C-3C26-F6EE08634A11}"/>
              </a:ext>
            </a:extLst>
          </p:cNvPr>
          <p:cNvGrpSpPr/>
          <p:nvPr/>
        </p:nvGrpSpPr>
        <p:grpSpPr>
          <a:xfrm>
            <a:off x="199198" y="2276966"/>
            <a:ext cx="6177876" cy="3296136"/>
            <a:chOff x="199198" y="2276966"/>
            <a:chExt cx="6177876" cy="3296136"/>
          </a:xfrm>
        </p:grpSpPr>
        <p:grpSp>
          <p:nvGrpSpPr>
            <p:cNvPr id="4" name="그룹 3"/>
            <p:cNvGrpSpPr/>
            <p:nvPr/>
          </p:nvGrpSpPr>
          <p:grpSpPr>
            <a:xfrm>
              <a:off x="2420221" y="2276966"/>
              <a:ext cx="1593707" cy="3296136"/>
              <a:chOff x="5299147" y="2276966"/>
              <a:chExt cx="1593707" cy="3296136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5622931" y="2276966"/>
                <a:ext cx="90922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800" dirty="0">
                    <a:gradFill>
                      <a:gsLst>
                        <a:gs pos="100000">
                          <a:srgbClr val="1B1F24"/>
                        </a:gs>
                        <a:gs pos="0">
                          <a:srgbClr val="2A2342"/>
                        </a:gs>
                      </a:gsLst>
                      <a:lin ang="5400000" scaled="1"/>
                    </a:gra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VS</a:t>
                </a:r>
                <a:endParaRPr lang="ko-KR" altLang="en-US" sz="48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EB00" panose="02000503000000000000" pitchFamily="2" charset="-127"/>
                  <a:ea typeface="AppleSDGothicNeoEB00" panose="02000503000000000000" pitchFamily="2" charset="-127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5299149" y="3354443"/>
                <a:ext cx="159370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>
                        <a:lumMod val="50000"/>
                      </a:schemeClr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거래 시간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5299148" y="4294496"/>
                <a:ext cx="15937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>
                        <a:lumMod val="50000"/>
                      </a:schemeClr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상한가와 하한가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299147" y="5234548"/>
                <a:ext cx="159370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>
                        <a:lumMod val="50000"/>
                      </a:schemeClr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구매 단위의 차이</a:t>
                </a:r>
              </a:p>
            </p:txBody>
          </p:sp>
        </p:grpSp>
        <p:grpSp>
          <p:nvGrpSpPr>
            <p:cNvPr id="6" name="그룹 5"/>
            <p:cNvGrpSpPr/>
            <p:nvPr/>
          </p:nvGrpSpPr>
          <p:grpSpPr>
            <a:xfrm>
              <a:off x="199198" y="2303145"/>
              <a:ext cx="2004075" cy="3269957"/>
              <a:chOff x="2228023" y="2303145"/>
              <a:chExt cx="2004075" cy="3269957"/>
            </a:xfrm>
          </p:grpSpPr>
          <p:pic>
            <p:nvPicPr>
              <p:cNvPr id="5" name="그림 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47162" y="2303145"/>
                <a:ext cx="667777" cy="667777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2874736" y="3354443"/>
                <a:ext cx="76976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24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시간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959791" y="4294496"/>
                <a:ext cx="5405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없음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228023" y="5234548"/>
                <a:ext cx="200407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소수점 단위 거래 가능</a:t>
                </a:r>
              </a:p>
            </p:txBody>
          </p:sp>
        </p:grpSp>
        <p:grpSp>
          <p:nvGrpSpPr>
            <p:cNvPr id="8" name="그룹 7"/>
            <p:cNvGrpSpPr/>
            <p:nvPr/>
          </p:nvGrpSpPr>
          <p:grpSpPr>
            <a:xfrm>
              <a:off x="4013927" y="2337148"/>
              <a:ext cx="2363147" cy="3235954"/>
              <a:chOff x="7707733" y="2337148"/>
              <a:chExt cx="2363147" cy="3235954"/>
            </a:xfrm>
          </p:grpSpPr>
          <p:pic>
            <p:nvPicPr>
              <p:cNvPr id="7" name="그림 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89418" y="2337148"/>
                <a:ext cx="599770" cy="599770"/>
              </a:xfrm>
              <a:prstGeom prst="rect">
                <a:avLst/>
              </a:prstGeom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7707733" y="3354443"/>
                <a:ext cx="23631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오전 </a:t>
                </a:r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9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 </a:t>
                </a:r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~ 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오후 </a:t>
                </a:r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3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 </a:t>
                </a:r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30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분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8001983" y="4294496"/>
                <a:ext cx="171553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 최대 </a:t>
                </a:r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30% 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등락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7997176" y="5234548"/>
                <a:ext cx="172515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1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주 단위 거래 가능</a:t>
                </a:r>
              </a:p>
            </p:txBody>
          </p:sp>
        </p:grpSp>
      </p:grpSp>
      <p:sp>
        <p:nvSpPr>
          <p:cNvPr id="26" name="TextBox 25"/>
          <p:cNvSpPr txBox="1"/>
          <p:nvPr/>
        </p:nvSpPr>
        <p:spPr>
          <a:xfrm>
            <a:off x="5471471" y="1243972"/>
            <a:ext cx="1249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결론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194628" y="3289177"/>
            <a:ext cx="4121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당신이 잠든 때를</a:t>
            </a:r>
            <a:endParaRPr lang="en-US" altLang="ko-KR" sz="1600" dirty="0">
              <a:solidFill>
                <a:srgbClr val="E2988E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  <a:p>
            <a:pPr algn="ctr"/>
            <a:r>
              <a: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신경 쓰지 않습니다</a:t>
            </a:r>
            <a:r>
              <a:rPr lang="en-US" altLang="ko-KR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94628" y="4171385"/>
            <a:ext cx="4121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어쩌면 주식보다 더 큰 부를 안겨줄 수도</a:t>
            </a:r>
            <a:r>
              <a:rPr lang="en-US" altLang="ko-KR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뺏어갈 수도 있습니다</a:t>
            </a:r>
            <a:r>
              <a:rPr lang="en-US" altLang="ko-KR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endParaRPr lang="ko-KR" altLang="en-US" sz="1600" dirty="0">
              <a:solidFill>
                <a:srgbClr val="E2988E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819705" y="2449339"/>
            <a:ext cx="2870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2A2324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코인은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194628" y="5234548"/>
            <a:ext cx="41210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당신이 원하는 만큼 세세하게 투자 가능합니다</a:t>
            </a:r>
            <a:r>
              <a:rPr lang="en-US" altLang="ko-KR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endParaRPr lang="ko-KR" altLang="en-US" sz="1600" dirty="0">
              <a:solidFill>
                <a:srgbClr val="E2988E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6893723" y="2255534"/>
            <a:ext cx="0" cy="3630915"/>
          </a:xfrm>
          <a:prstGeom prst="line">
            <a:avLst/>
          </a:prstGeom>
          <a:ln w="34925">
            <a:solidFill>
              <a:srgbClr val="1B1F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656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6" presetClass="entr" presetSubtype="4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5" grpId="0"/>
      <p:bldP spid="27" grpId="0"/>
      <p:bldP spid="28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5352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3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329864" y="2276966"/>
            <a:ext cx="553228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하이 리스크</a:t>
            </a:r>
            <a:r>
              <a:rPr lang="en-US" altLang="ko-KR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-</a:t>
            </a:r>
            <a:r>
              <a: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하이 리턴</a:t>
            </a:r>
          </a:p>
          <a:p>
            <a:pPr algn="ctr"/>
            <a:r>
              <a: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하지만</a:t>
            </a:r>
            <a:r>
              <a:rPr lang="en-US" altLang="ko-KR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,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EBE99-86F3-5F44-AC13-D7099DF95C1E}"/>
              </a:ext>
            </a:extLst>
          </p:cNvPr>
          <p:cNvSpPr txBox="1"/>
          <p:nvPr/>
        </p:nvSpPr>
        <p:spPr>
          <a:xfrm>
            <a:off x="2689965" y="3800296"/>
            <a:ext cx="65453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u="sng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무엇보다도 쉬운 접근성</a:t>
            </a:r>
          </a:p>
        </p:txBody>
      </p:sp>
    </p:spTree>
    <p:extLst>
      <p:ext uri="{BB962C8B-B14F-4D97-AF65-F5344CB8AC3E}">
        <p14:creationId xmlns:p14="http://schemas.microsoft.com/office/powerpoint/2010/main" val="362853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5624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4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54647" y="2228672"/>
            <a:ext cx="10682733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1B1F24">
                    <a:alpha val="25000"/>
                  </a:srgb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좋은 코인 투자란</a:t>
            </a:r>
            <a:r>
              <a:rPr lang="en-US" altLang="ko-KR" sz="4800" dirty="0">
                <a:solidFill>
                  <a:srgbClr val="1B1F24">
                    <a:alpha val="25000"/>
                  </a:srgb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,</a:t>
            </a:r>
          </a:p>
          <a:p>
            <a:pPr algn="ctr"/>
            <a:r>
              <a:rPr lang="ko-KR" altLang="en-US" sz="4800" dirty="0">
                <a:solidFill>
                  <a:srgbClr val="1B1F24">
                    <a:alpha val="55000"/>
                  </a:srgb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위험을 회피하는 확실한 투자</a:t>
            </a:r>
            <a:endParaRPr lang="en-US" altLang="ko-KR" sz="4800" dirty="0">
              <a:solidFill>
                <a:srgbClr val="1B1F24">
                  <a:alpha val="55000"/>
                </a:srgb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  <a:p>
            <a:pPr algn="ctr"/>
            <a:r>
              <a:rPr lang="ko-KR" altLang="en-US" sz="5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로우 리스크 하이 리턴을 알려드립니다</a:t>
            </a:r>
            <a:r>
              <a:rPr lang="en-US" altLang="ko-KR" sz="5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endParaRPr lang="ko-KR" altLang="en-US" sz="54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116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528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5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6096000" y="2255534"/>
            <a:ext cx="0" cy="3630915"/>
          </a:xfrm>
          <a:prstGeom prst="line">
            <a:avLst/>
          </a:prstGeom>
          <a:ln w="34925">
            <a:solidFill>
              <a:srgbClr val="1B1F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6966021" y="2449338"/>
            <a:ext cx="4192510" cy="3246874"/>
            <a:chOff x="7158908" y="2457291"/>
            <a:chExt cx="4192510" cy="3246874"/>
          </a:xfrm>
        </p:grpSpPr>
        <p:sp>
          <p:nvSpPr>
            <p:cNvPr id="18" name="TextBox 17"/>
            <p:cNvSpPr txBox="1"/>
            <p:nvPr/>
          </p:nvSpPr>
          <p:spPr>
            <a:xfrm>
              <a:off x="7230347" y="3289177"/>
              <a:ext cx="41210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당신은 </a:t>
              </a:r>
              <a:r>
                <a:rPr lang="ko-KR" altLang="en-US" sz="1600" dirty="0" err="1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주무세요</a:t>
              </a:r>
              <a:r>
                <a:rPr lang="en-US" altLang="ko-KR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,</a:t>
              </a:r>
            </a:p>
            <a:p>
              <a:pPr algn="ctr"/>
              <a:r>
                <a:rPr lang="en-US" altLang="ko-KR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X-Trader</a:t>
              </a:r>
              <a:r>
                <a:rPr lang="ko-KR" altLang="en-US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가 대신 하겠습니다</a:t>
              </a:r>
              <a:r>
                <a:rPr lang="en-US" altLang="ko-KR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.</a:t>
              </a:r>
              <a:endParaRPr lang="ko-KR" altLang="en-US" sz="1600" dirty="0">
                <a:solidFill>
                  <a:schemeClr val="accent1">
                    <a:lumMod val="7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158909" y="4257356"/>
              <a:ext cx="41210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훨씬 빠르고 안전하게 미래가치를</a:t>
              </a:r>
              <a:endParaRPr lang="en-US" altLang="ko-KR" sz="1600" dirty="0">
                <a:solidFill>
                  <a:schemeClr val="accent1">
                    <a:lumMod val="7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얻을 수 있습니다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783985" y="2457291"/>
              <a:ext cx="28709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1B1F24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저희 교육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과</a:t>
              </a:r>
              <a:r>
                <a:rPr lang="ko-KR" altLang="en-US" sz="2400" dirty="0">
                  <a:solidFill>
                    <a:srgbClr val="1B1F24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 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함께라면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158908" y="5119390"/>
              <a:ext cx="41210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0070C0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당신이 원하는 만큼</a:t>
              </a:r>
              <a:r>
                <a:rPr lang="en-US" altLang="ko-KR" sz="1600" dirty="0">
                  <a:solidFill>
                    <a:srgbClr val="0070C0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0070C0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그리고 올바르게</a:t>
              </a:r>
              <a:endParaRPr lang="en-US" altLang="ko-KR" sz="1600" dirty="0">
                <a:solidFill>
                  <a:srgbClr val="0070C0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0070C0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투자 가능합니다</a:t>
              </a:r>
              <a:r>
                <a:rPr lang="en-US" altLang="ko-KR" sz="1600" dirty="0">
                  <a:solidFill>
                    <a:srgbClr val="0070C0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.</a:t>
              </a:r>
              <a:endParaRPr lang="ko-KR" altLang="en-US" sz="1600" dirty="0">
                <a:solidFill>
                  <a:srgbClr val="0070C0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805728" y="2449339"/>
            <a:ext cx="4121071" cy="3123763"/>
            <a:chOff x="7194628" y="2449339"/>
            <a:chExt cx="4121071" cy="3123763"/>
          </a:xfrm>
        </p:grpSpPr>
        <p:sp>
          <p:nvSpPr>
            <p:cNvPr id="29" name="TextBox 28"/>
            <p:cNvSpPr txBox="1"/>
            <p:nvPr/>
          </p:nvSpPr>
          <p:spPr>
            <a:xfrm>
              <a:off x="7194628" y="3289177"/>
              <a:ext cx="41210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당신이 잠든 때를</a:t>
              </a:r>
              <a:endParaRPr lang="en-US" altLang="ko-KR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신경 쓰지 않습니다</a:t>
              </a:r>
              <a:r>
                <a:rPr lang="en-US" altLang="ko-KR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.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194628" y="4171385"/>
              <a:ext cx="41210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어쩌면 주식보다 더 큰 부를 안겨줄 수도</a:t>
              </a:r>
              <a:r>
                <a:rPr lang="en-US" altLang="ko-KR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,</a:t>
              </a:r>
            </a:p>
            <a:p>
              <a:pPr algn="ctr"/>
              <a:r>
                <a:rPr lang="ko-KR" altLang="en-US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뺏어갈 수도 있습니다</a:t>
              </a:r>
              <a:r>
                <a:rPr lang="en-US" altLang="ko-KR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.</a:t>
              </a:r>
              <a:endPara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819705" y="2449339"/>
              <a:ext cx="28709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2A2324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코인은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94628" y="5234548"/>
              <a:ext cx="41210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당신이 원하는 만큼 투자 가능합니다</a:t>
              </a:r>
              <a:r>
                <a:rPr lang="en-US" altLang="ko-KR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.</a:t>
              </a:r>
              <a:endPara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4371825" y="1527812"/>
            <a:ext cx="34483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교육 이후 달라질 것</a:t>
            </a:r>
          </a:p>
        </p:txBody>
      </p:sp>
    </p:spTree>
    <p:extLst>
      <p:ext uri="{BB962C8B-B14F-4D97-AF65-F5344CB8AC3E}">
        <p14:creationId xmlns:p14="http://schemas.microsoft.com/office/powerpoint/2010/main" val="27587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686688"/>
            <a:ext cx="10515600" cy="682438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교육 과정 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40631" y="1446308"/>
            <a:ext cx="9710738" cy="459403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01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기초 개념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 및 선물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en-US" altLang="ko-KR" sz="1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시장에 진입하기 위한 기본 지식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주춧돌을 쌓아드립니다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(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 및 선물의 이해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장단점 활용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02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기초 개념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차트 및 지표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en-US" altLang="ko-KR" sz="1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시장에 진입하기 위한 기본 지식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주춧돌을 쌓아드립니다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(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차트 기본 분석 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02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트레이딩 마인드</a:t>
            </a:r>
            <a:endParaRPr lang="en-US" altLang="ko-KR" sz="1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투자의 주체는 자기 자신입니다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올바른 투자를 위한 제어 방법이 필요합니다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(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올바른 투자를 위한 원칙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자가 </a:t>
            </a:r>
            <a:r>
              <a:rPr lang="ko-KR" altLang="en-US" sz="16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제어법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03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트레이딩 기술</a:t>
            </a:r>
            <a:endParaRPr lang="en-US" altLang="ko-KR" sz="1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아무리 좋은 낚싯대가 있더라도 쥘 줄을 모르면 낚을 수 없습니다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(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패턴의 이해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정형화된 투자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암기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반복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숙달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이해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6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자율매매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과정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04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트레이딩 자금운용</a:t>
            </a:r>
            <a:endParaRPr lang="en-US" altLang="ko-KR" sz="1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?</a:t>
            </a:r>
            <a:endParaRPr lang="ko-KR" altLang="en-US" sz="16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5" name="직사각형 4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72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686688"/>
            <a:ext cx="10515600" cy="682438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교육 과정 소개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5" name="직사각형 4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265690-8C5A-8202-F2AB-41E18937D2E5}"/>
              </a:ext>
            </a:extLst>
          </p:cNvPr>
          <p:cNvSpPr txBox="1"/>
          <p:nvPr/>
        </p:nvSpPr>
        <p:spPr>
          <a:xfrm>
            <a:off x="1447933" y="5138781"/>
            <a:ext cx="92961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25A498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저희 교육의 목표는 저 빈칸을 모두 채워드리는 것입니다</a:t>
            </a:r>
            <a:r>
              <a:rPr lang="en-US" altLang="ko-KR" sz="3200" dirty="0">
                <a:solidFill>
                  <a:srgbClr val="25A498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802D6A-DAA5-D97F-C556-F7641EA0728E}"/>
              </a:ext>
            </a:extLst>
          </p:cNvPr>
          <p:cNvSpPr txBox="1"/>
          <p:nvPr/>
        </p:nvSpPr>
        <p:spPr>
          <a:xfrm>
            <a:off x="2551600" y="2715539"/>
            <a:ext cx="7088800" cy="19774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1. </a:t>
            </a:r>
            <a:r>
              <a:rPr lang="en-US" altLang="ko-KR" sz="28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종목들의 </a:t>
            </a:r>
            <a:r>
              <a:rPr lang="en-US" altLang="ko-KR" sz="28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를 파악 한다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2. </a:t>
            </a:r>
            <a:r>
              <a:rPr lang="en-US" altLang="ko-KR" sz="28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을 통해 투자 종목을 선정 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en-US" altLang="ko-KR" sz="28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진입한다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3. 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그 뒤 </a:t>
            </a:r>
            <a:r>
              <a:rPr lang="en-US" altLang="ko-KR" sz="28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에 따라 </a:t>
            </a:r>
            <a:r>
              <a:rPr lang="en-US" altLang="ko-KR" sz="28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수익을 내겠다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DEDF47-51CF-1176-E2D5-E4B1D98C54C9}"/>
              </a:ext>
            </a:extLst>
          </p:cNvPr>
          <p:cNvSpPr txBox="1"/>
          <p:nvPr/>
        </p:nvSpPr>
        <p:spPr>
          <a:xfrm>
            <a:off x="4858321" y="1895692"/>
            <a:ext cx="24753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교육 목표</a:t>
            </a:r>
          </a:p>
        </p:txBody>
      </p:sp>
    </p:spTree>
    <p:extLst>
      <p:ext uri="{BB962C8B-B14F-4D97-AF65-F5344CB8AC3E}">
        <p14:creationId xmlns:p14="http://schemas.microsoft.com/office/powerpoint/2010/main" val="1711559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1603</TotalTime>
  <Words>463</Words>
  <Application>Microsoft Office PowerPoint</Application>
  <PresentationFormat>와이드스크린</PresentationFormat>
  <Paragraphs>97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AppleSDGothicNeoB00</vt:lpstr>
      <vt:lpstr>AppleSDGothicNeoM00</vt:lpstr>
      <vt:lpstr>AppleSDGothicNeoEB00</vt:lpstr>
      <vt:lpstr>Arial</vt:lpstr>
      <vt:lpstr>Sequel Sans Semi Bold Body</vt:lpstr>
      <vt:lpstr>맑은 고딕</vt:lpstr>
      <vt:lpstr>Sequel Sans Black Body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교육 과정 소개</vt:lpstr>
      <vt:lpstr>교육 과정 소개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2.Sang_h</dc:creator>
  <cp:lastModifiedBy>이 상현</cp:lastModifiedBy>
  <cp:revision>53</cp:revision>
  <dcterms:created xsi:type="dcterms:W3CDTF">2023-01-09T19:00:27Z</dcterms:created>
  <dcterms:modified xsi:type="dcterms:W3CDTF">2023-01-13T06:03:46Z</dcterms:modified>
</cp:coreProperties>
</file>

<file path=docProps/thumbnail.jpeg>
</file>